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Signika"/>
      <p:regular r:id="rId39"/>
      <p:bold r:id="rId40"/>
    </p:embeddedFont>
    <p:embeddedFont>
      <p:font typeface="Open Sans SemiBold"/>
      <p:regular r:id="rId41"/>
      <p:bold r:id="rId42"/>
      <p:italic r:id="rId43"/>
      <p:boldItalic r:id="rId44"/>
    </p:embeddedFont>
    <p:embeddedFont>
      <p:font typeface="Signika Light"/>
      <p:regular r:id="rId45"/>
      <p:bold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ignika-bold.fntdata"/><Relationship Id="rId42" Type="http://schemas.openxmlformats.org/officeDocument/2006/relationships/font" Target="fonts/OpenSansSemiBold-bold.fntdata"/><Relationship Id="rId41" Type="http://schemas.openxmlformats.org/officeDocument/2006/relationships/font" Target="fonts/OpenSansSemiBold-regular.fntdata"/><Relationship Id="rId44" Type="http://schemas.openxmlformats.org/officeDocument/2006/relationships/font" Target="fonts/OpenSansSemiBold-boldItalic.fntdata"/><Relationship Id="rId43" Type="http://schemas.openxmlformats.org/officeDocument/2006/relationships/font" Target="fonts/OpenSansSemiBold-italic.fntdata"/><Relationship Id="rId46" Type="http://schemas.openxmlformats.org/officeDocument/2006/relationships/font" Target="fonts/SignikaLight-bold.fntdata"/><Relationship Id="rId45" Type="http://schemas.openxmlformats.org/officeDocument/2006/relationships/font" Target="fonts/Signik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Economica-regular.fntdata"/><Relationship Id="rId34" Type="http://schemas.openxmlformats.org/officeDocument/2006/relationships/slide" Target="slides/slide29.xml"/><Relationship Id="rId37" Type="http://schemas.openxmlformats.org/officeDocument/2006/relationships/font" Target="fonts/Economica-italic.fntdata"/><Relationship Id="rId36" Type="http://schemas.openxmlformats.org/officeDocument/2006/relationships/font" Target="fonts/Economica-bold.fntdata"/><Relationship Id="rId39" Type="http://schemas.openxmlformats.org/officeDocument/2006/relationships/font" Target="fonts/Signika-regular.fntdata"/><Relationship Id="rId38" Type="http://schemas.openxmlformats.org/officeDocument/2006/relationships/font" Target="fonts/Economic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ccd70b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ccd70b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cdbd3b3963513b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cdbd3b3963513b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5f233a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5f233a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ccd70b2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ccd70b2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5f233a4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5f233a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5f233a4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a5f233a4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94C4E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were the major design decisions that you made?  </a:t>
            </a:r>
            <a:r>
              <a:rPr lang="en-GB">
                <a:solidFill>
                  <a:srgbClr val="494C4E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do you justify your design decisions?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5f233a4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5f233a4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a5f233a4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a5f233a4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5f233a4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5f233a4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ccd70b2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ccd70b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ccd70b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ccd70b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5f233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5f233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canada alone, 2.6million people report having at least one food allergy.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ccd70b2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ccd70b2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5f233a4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a5f233a4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ccd70b2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ccd70b2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ccd70b2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ccd70b2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5f233a4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5f233a4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ccd70b2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ccd70b2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ccd70b2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ccd70b2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5f233a4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a5f233a4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5f233a4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a5f233a4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else we could do with this app in the future: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Expand on the educational aspect, make it about teaching people what restrictions are and what food groups or specific foods those restrict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it a web-based application as well as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the functionality by allowing for all kinds of searches and matching it with the best/closest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5f233a4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a5f233a4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5f233a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5f233a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5f233a4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5f233a4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ccd70b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ccd70b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dbd3b3963513b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dbd3b3963513b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5f233a4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5f233a4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5f233a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5f233a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5f233a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5f233a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200650" y="113825"/>
            <a:ext cx="4742700" cy="474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ignika"/>
              <a:buNone/>
              <a:defRPr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ignika"/>
              <a:buNone/>
              <a:defRPr sz="21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Signika"/>
              <a:buNone/>
              <a:defRPr sz="16000"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46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Signika"/>
              <a:buNone/>
              <a:defRPr sz="3000"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ignika"/>
              <a:buNone/>
              <a:defRPr sz="4800"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Signika"/>
              <a:buNone/>
              <a:defRPr>
                <a:solidFill>
                  <a:schemeClr val="lt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gnika"/>
              <a:buNone/>
              <a:defRPr sz="2400"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gnika"/>
              <a:buNone/>
              <a:defRPr sz="2400">
                <a:latin typeface="Signika"/>
                <a:ea typeface="Signika"/>
                <a:cs typeface="Signika"/>
                <a:sym typeface="Signik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6.jp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03" y="136350"/>
            <a:ext cx="4492000" cy="47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1300" y="534900"/>
            <a:ext cx="7596600" cy="7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User Research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01850" y="1392450"/>
            <a:ext cx="7502700" cy="7749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User Survey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Make the application user review based.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01850" y="2300025"/>
            <a:ext cx="7502700" cy="10758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Server Interviews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Accessible prior knowledge for users would help with efficiency and experience of restaurant service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01850" y="3540950"/>
            <a:ext cx="7502700" cy="10758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Empathy Tools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Confirmed the methods above.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Brainstorming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Affinity Diagramming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74121"/>
            <a:ext cx="3836999" cy="479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56667">
            <a:off x="152400" y="152400"/>
            <a:ext cx="21621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4902225" y="71682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 to view location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902225" y="163547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Icons to convey reviews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843050" y="263685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Three panel view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947060" y="2308737"/>
            <a:ext cx="2296825" cy="29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946236" y="2309562"/>
            <a:ext cx="2276125" cy="29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>
            <a:alphaModFix/>
          </a:blip>
          <a:srcRect b="8578" l="9745" r="8767" t="9795"/>
          <a:stretch/>
        </p:blipFill>
        <p:spPr>
          <a:xfrm rot="-5400000">
            <a:off x="2750600" y="73650"/>
            <a:ext cx="1908125" cy="2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Time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03725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Design Decisions and Why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4969275" y="83175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Minimalism and Simplicity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625225" y="1677275"/>
            <a:ext cx="27726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 View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309775" y="2522800"/>
            <a:ext cx="3403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Review Based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Low-Fi Prototype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77775" y="4432775"/>
            <a:ext cx="304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Hi-Fi</a:t>
            </a:r>
            <a:r>
              <a:rPr lang="en-GB"/>
              <a:t> Prototype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363" y="73450"/>
            <a:ext cx="1091800" cy="2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788" y="2559488"/>
            <a:ext cx="1091800" cy="239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363" y="2542213"/>
            <a:ext cx="1091800" cy="242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038" y="87325"/>
            <a:ext cx="1128666" cy="24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5813" y="87325"/>
            <a:ext cx="1091800" cy="241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0875" y="2501400"/>
            <a:ext cx="1091800" cy="235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2050" y="2501138"/>
            <a:ext cx="1091800" cy="235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0324" y="113238"/>
            <a:ext cx="1091800" cy="236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3378838" y="34300"/>
            <a:ext cx="2373300" cy="5025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92700" y="65150"/>
            <a:ext cx="2373300" cy="3014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6665000" y="34300"/>
            <a:ext cx="2373300" cy="5025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605888" y="1201225"/>
            <a:ext cx="1017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Log 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&amp; Sign Up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141050" y="2596250"/>
            <a:ext cx="2276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Discovery, Map &amp; Search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7875525" y="1086925"/>
            <a:ext cx="116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Restaurant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Menu &amp; Reviews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3111950" y="156033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Heuristic Evaluation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611875" y="1845150"/>
            <a:ext cx="25086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User Control and Freedom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Addition of back buttons on every page would increase usability.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Profile page for user to view and edit information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3398800" y="1845150"/>
            <a:ext cx="25086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Help and Documentation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Provide help page with information on how to use the application.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11875" y="563600"/>
            <a:ext cx="75966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 to improve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6185725" y="1845150"/>
            <a:ext cx="23274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Error prevention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Display appropriate error messages and solutions to the problem.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1391428" y="3299400"/>
            <a:ext cx="35405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2388303" y="3835625"/>
            <a:ext cx="35405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7327978" y="3299400"/>
            <a:ext cx="35405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066" y="3299400"/>
            <a:ext cx="191785" cy="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611875" y="1845150"/>
            <a:ext cx="25086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Visibility of the system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Clarity on what the rating means was needed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287900" y="1845150"/>
            <a:ext cx="27402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Match between system and the real world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 “Save” or “Finish”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611875" y="563600"/>
            <a:ext cx="75966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 to improve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6185725" y="1845150"/>
            <a:ext cx="23274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Flexibility and Efficiency of use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Allow user to edit profile information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2280553" y="3079500"/>
            <a:ext cx="35405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5607003" y="2751600"/>
            <a:ext cx="35405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20746" l="15183" r="6391" t="12089"/>
          <a:stretch/>
        </p:blipFill>
        <p:spPr>
          <a:xfrm>
            <a:off x="7250828" y="3079500"/>
            <a:ext cx="354050" cy="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is the design problem being addressed here?</a:t>
            </a:r>
            <a:endParaRPr sz="1800"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621825" y="724200"/>
            <a:ext cx="4362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Dietary Restrictions are on the </a:t>
            </a:r>
            <a:r>
              <a:rPr b="1" lang="en-GB" sz="1400"/>
              <a:t>rise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More and more people are developing allergies or intolerances</a:t>
            </a:r>
            <a:br>
              <a:rPr lang="en-GB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Solutions are </a:t>
            </a:r>
            <a:r>
              <a:rPr b="1" lang="en-GB" sz="1400"/>
              <a:t>inefficient </a:t>
            </a:r>
            <a:r>
              <a:rPr lang="en-GB" sz="1400"/>
              <a:t>in catering to those with restrictions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Users have to </a:t>
            </a:r>
            <a:r>
              <a:rPr b="1" lang="en-GB" sz="1200"/>
              <a:t>manually </a:t>
            </a:r>
            <a:r>
              <a:rPr lang="en-GB" sz="1200"/>
              <a:t>filter through to find places that have food options readily available for them or are able to make substitutions without a </a:t>
            </a:r>
            <a:r>
              <a:rPr b="1" lang="en-GB" sz="1200"/>
              <a:t>hassle</a:t>
            </a:r>
            <a:br>
              <a:rPr b="1" lang="en-GB" sz="1200"/>
            </a:br>
            <a:endParaRPr b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People trust in </a:t>
            </a:r>
            <a:r>
              <a:rPr b="1" lang="en-GB" sz="1400"/>
              <a:t>other people</a:t>
            </a:r>
            <a:r>
              <a:rPr lang="en-GB" sz="1400"/>
              <a:t>, not technology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611875" y="1845150"/>
            <a:ext cx="25086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Aesthetic and Minimal Design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Minimal and less clutter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Change colour of buttons for aesthetics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3398800" y="1845150"/>
            <a:ext cx="25086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Recognition rather than Recall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Provide help page with information on how to use the application.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4" name="Google Shape;224;p32"/>
          <p:cNvSpPr txBox="1"/>
          <p:nvPr>
            <p:ph type="title"/>
          </p:nvPr>
        </p:nvSpPr>
        <p:spPr>
          <a:xfrm>
            <a:off x="611875" y="563600"/>
            <a:ext cx="75966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well!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185725" y="1845150"/>
            <a:ext cx="2327400" cy="2667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Consistency and Standard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Navigation and language used was consistent throughout 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Improved Hi-Fi</a:t>
            </a:r>
            <a:r>
              <a:rPr lang="en-GB"/>
              <a:t> Prototype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0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Feedback From Stage 4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4841425" y="85112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Buttons need to be clear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4841425" y="180130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841425" y="288582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 Page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idx="2" type="body"/>
          </p:nvPr>
        </p:nvSpPr>
        <p:spPr>
          <a:xfrm>
            <a:off x="4939500" y="1717700"/>
            <a:ext cx="3837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Explore page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Can fit and display multiple restrictions now!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2638100"/>
            <a:ext cx="4254950" cy="21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5" y="401900"/>
            <a:ext cx="4343700" cy="20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8" y="152400"/>
            <a:ext cx="4893948" cy="440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5362600" y="2440975"/>
            <a:ext cx="32067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ignika"/>
              <a:buChar char="●"/>
            </a:pPr>
            <a:r>
              <a:rPr lang="en-GB"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Clearer buttons</a:t>
            </a:r>
            <a:endParaRPr sz="24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ignika"/>
              <a:buChar char="●"/>
            </a:pPr>
            <a:r>
              <a:rPr lang="en-GB"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Clear Rating system</a:t>
            </a:r>
            <a:endParaRPr sz="24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ignika"/>
              <a:buChar char="●"/>
            </a:pPr>
            <a:r>
              <a:rPr lang="en-GB"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Added Educational aspect </a:t>
            </a:r>
            <a:endParaRPr sz="24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Hi-Fi Prototype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4748375" y="1109025"/>
            <a:ext cx="40845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 on the educational aspect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Web-based application as well as mobile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based on everything (improve functionality)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ignika Light"/>
                <a:ea typeface="Signika Light"/>
                <a:cs typeface="Signika Light"/>
                <a:sym typeface="Signika Light"/>
              </a:rPr>
              <a:t>Questions, Thoughts, Concerns?</a:t>
            </a:r>
            <a:endParaRPr sz="3000">
              <a:latin typeface="Signika Light"/>
              <a:ea typeface="Signika Light"/>
              <a:cs typeface="Signika Light"/>
              <a:sym typeface="Signik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 designing for?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Users and Stakeholders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11275" y="3279800"/>
            <a:ext cx="22770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Users: </a:t>
            </a:r>
            <a:r>
              <a:rPr lang="en-GB"/>
              <a:t>People with (and without) Dietary Restrictions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0" y="1543225"/>
            <a:ext cx="1540625" cy="15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475" y="1543225"/>
            <a:ext cx="1540625" cy="1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611275" y="3279800"/>
            <a:ext cx="191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Restaurants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225" y="1543225"/>
            <a:ext cx="1540625" cy="1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5154838" y="3279800"/>
            <a:ext cx="1481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Servers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9350" y="2188450"/>
            <a:ext cx="895400" cy="8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6850" y="1543225"/>
            <a:ext cx="1052950" cy="10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7193338" y="3279800"/>
            <a:ext cx="1481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Our Team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2662275" y="1444250"/>
            <a:ext cx="39441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Research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32575" y="594750"/>
            <a:ext cx="7502700" cy="11793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 1: User Survey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Understand the issues users face, how they currently deal with the issue, get a general sense of the problem.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832575" y="1908500"/>
            <a:ext cx="7502700" cy="12108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 2: Server Interviews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Would this product help attain efficient service and yield more happy customers?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32575" y="3253750"/>
            <a:ext cx="7502700" cy="12564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 3: Empathy Tools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is service different with actual food restrictions?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9500" y="4218925"/>
            <a:ext cx="4011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Signika Light"/>
                <a:ea typeface="Signika Light"/>
                <a:cs typeface="Signika Light"/>
                <a:sym typeface="Signika Light"/>
              </a:rPr>
              <a:t>49 responses - 71% with food restrictions</a:t>
            </a:r>
            <a:endParaRPr sz="1400">
              <a:latin typeface="Signika Light"/>
              <a:ea typeface="Signika Light"/>
              <a:cs typeface="Signika Light"/>
              <a:sym typeface="Signika Light"/>
            </a:endParaRPr>
          </a:p>
        </p:txBody>
      </p:sp>
      <p:sp>
        <p:nvSpPr>
          <p:cNvPr id="105" name="Google Shape;105;p19"/>
          <p:cNvSpPr txBox="1"/>
          <p:nvPr>
            <p:ph idx="4294967295"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ignika"/>
                <a:ea typeface="Signika"/>
                <a:cs typeface="Signika"/>
                <a:sym typeface="Signika"/>
              </a:rPr>
              <a:t>User Surveys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58650"/>
            <a:ext cx="4485725" cy="2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0" y="1358650"/>
            <a:ext cx="4390550" cy="2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630675" y="4270850"/>
            <a:ext cx="40113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Signika Light"/>
                <a:ea typeface="Signika Light"/>
                <a:cs typeface="Signika Light"/>
                <a:sym typeface="Signika Light"/>
              </a:rPr>
              <a:t>How do we implement these important aspects in our product? </a:t>
            </a:r>
            <a:endParaRPr sz="1400">
              <a:latin typeface="Signika Light"/>
              <a:ea typeface="Signika Light"/>
              <a:cs typeface="Signika Light"/>
              <a:sym typeface="Signik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9414" l="45195" r="-26907" t="-1127"/>
          <a:stretch/>
        </p:blipFill>
        <p:spPr>
          <a:xfrm>
            <a:off x="3695350" y="-77775"/>
            <a:ext cx="8278400" cy="55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501150" y="2097250"/>
            <a:ext cx="3561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200"/>
              <a:t>Server Interviews 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863250" y="67852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Increased communication points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EA999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63250" y="187495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Minimal knowledge of the ingredients 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863250" y="3071375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Time Consuming and  inefficient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425" y="0"/>
            <a:ext cx="8038800" cy="53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854050" y="1806650"/>
            <a:ext cx="3000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Signika"/>
                <a:ea typeface="Signika"/>
                <a:cs typeface="Signika"/>
                <a:sym typeface="Signika"/>
              </a:rPr>
              <a:t>Empathy Tools</a:t>
            </a:r>
            <a:endParaRPr sz="4200"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743175" y="80245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Not Efficient 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EA999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499425" y="1806650"/>
            <a:ext cx="457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Misinformation about restrictions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EA999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660100" y="3000000"/>
            <a:ext cx="40845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highlight>
                  <a:schemeClr val="lt2"/>
                </a:highlight>
                <a:latin typeface="Open Sans"/>
                <a:ea typeface="Open Sans"/>
                <a:cs typeface="Open Sans"/>
                <a:sym typeface="Open Sans"/>
              </a:rPr>
              <a:t>Taste impacted </a:t>
            </a:r>
            <a:endParaRPr sz="2400">
              <a:solidFill>
                <a:srgbClr val="FFFFFF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F85B5B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